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85" r:id="rId3"/>
    <p:sldId id="289" r:id="rId4"/>
    <p:sldId id="288" r:id="rId5"/>
    <p:sldId id="296" r:id="rId6"/>
    <p:sldId id="290" r:id="rId7"/>
    <p:sldId id="291" r:id="rId8"/>
    <p:sldId id="293" r:id="rId9"/>
    <p:sldId id="294" r:id="rId10"/>
    <p:sldId id="295" r:id="rId11"/>
    <p:sldId id="268" r:id="rId12"/>
    <p:sldId id="28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47" autoAdjust="0"/>
    <p:restoredTop sz="94746" autoAdjust="0"/>
  </p:normalViewPr>
  <p:slideViewPr>
    <p:cSldViewPr>
      <p:cViewPr varScale="1">
        <p:scale>
          <a:sx n="70" d="100"/>
          <a:sy n="70" d="100"/>
        </p:scale>
        <p:origin x="1200" y="72"/>
      </p:cViewPr>
      <p:guideLst>
        <p:guide orient="horz" pos="2160"/>
        <p:guide pos="2880"/>
      </p:guideLst>
    </p:cSldViewPr>
  </p:slideViewPr>
  <p:outlineViewPr>
    <p:cViewPr>
      <p:scale>
        <a:sx n="33" d="100"/>
        <a:sy n="33" d="100"/>
      </p:scale>
      <p:origin x="0" y="883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err="1" smtClean="0">
                <a:latin typeface="Times New Roman" panose="02020603050405020304" pitchFamily="18" charset="0"/>
                <a:cs typeface="Times New Roman" panose="02020603050405020304" pitchFamily="18" charset="0"/>
              </a:rPr>
              <a:t>Lec</a:t>
            </a:r>
            <a:r>
              <a:rPr lang="en-US" sz="5400" b="1" smtClean="0">
                <a:latin typeface="Times New Roman" panose="02020603050405020304" pitchFamily="18" charset="0"/>
                <a:cs typeface="Times New Roman" panose="02020603050405020304" pitchFamily="18" charset="0"/>
              </a:rPr>
              <a:t>: 28 - SFSS </a:t>
            </a:r>
            <a:r>
              <a:rPr lang="en-US" sz="5400" b="1" dirty="0">
                <a:latin typeface="Times New Roman" panose="02020603050405020304" pitchFamily="18" charset="0"/>
                <a:cs typeface="Times New Roman" panose="02020603050405020304" pitchFamily="18" charset="0"/>
              </a:rPr>
              <a:t>- SP </a:t>
            </a:r>
            <a:r>
              <a:rPr lang="en-US" sz="5400" b="1">
                <a:latin typeface="Times New Roman" panose="02020603050405020304" pitchFamily="18" charset="0"/>
                <a:cs typeface="Times New Roman" panose="02020603050405020304" pitchFamily="18" charset="0"/>
              </a:rPr>
              <a:t>– </a:t>
            </a:r>
            <a:r>
              <a:rPr lang="en-US" sz="5400" b="1" smtClean="0">
                <a:latin typeface="Times New Roman" panose="02020603050405020304" pitchFamily="18" charset="0"/>
                <a:cs typeface="Times New Roman" panose="02020603050405020304" pitchFamily="18" charset="0"/>
              </a:rPr>
              <a:t>05c</a:t>
            </a:r>
            <a:endParaRPr lang="en-US" sz="54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r>
              <a:rPr lang="en-US" sz="5400" b="1" dirty="0">
                <a:solidFill>
                  <a:schemeClr val="tx1"/>
                </a:solidFill>
                <a:latin typeface="Times New Roman" panose="02020603050405020304" pitchFamily="18" charset="0"/>
                <a:cs typeface="Times New Roman" panose="02020603050405020304" pitchFamily="18" charset="0"/>
              </a:rPr>
              <a:t>Causes of unemployment</a:t>
            </a:r>
          </a:p>
        </p:txBody>
      </p:sp>
    </p:spTree>
    <p:extLst>
      <p:ext uri="{BB962C8B-B14F-4D97-AF65-F5344CB8AC3E}">
        <p14:creationId xmlns:p14="http://schemas.microsoft.com/office/powerpoint/2010/main" val="3479144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fontAlgn="auto">
              <a:spcAft>
                <a:spcPts val="0"/>
              </a:spcAft>
              <a:defRPr/>
            </a:pPr>
            <a:r>
              <a:rPr lang="en-US" sz="3200" b="1" dirty="0"/>
              <a:t>POOR LAW AND ORDER </a:t>
            </a:r>
            <a:r>
              <a:rPr lang="en-US" sz="3200" b="1" dirty="0" smtClean="0"/>
              <a:t>SITUATION / INSECURITY</a:t>
            </a:r>
            <a:endParaRPr lang="en-US" sz="3200" b="1" dirty="0"/>
          </a:p>
        </p:txBody>
      </p:sp>
      <p:sp>
        <p:nvSpPr>
          <p:cNvPr id="14339" name="Rectangle 3"/>
          <p:cNvSpPr>
            <a:spLocks noGrp="1" noChangeArrowheads="1"/>
          </p:cNvSpPr>
          <p:nvPr>
            <p:ph idx="1"/>
          </p:nvPr>
        </p:nvSpPr>
        <p:spPr/>
        <p:txBody>
          <a:bodyPr>
            <a:normAutofit/>
          </a:bodyPr>
          <a:lstStyle/>
          <a:p>
            <a:pPr algn="just"/>
            <a:r>
              <a:rPr lang="en-US" b="0" dirty="0" smtClean="0">
                <a:latin typeface="Times New Roman" panose="02020603050405020304" pitchFamily="18" charset="0"/>
                <a:cs typeface="Times New Roman" panose="02020603050405020304" pitchFamily="18" charset="0"/>
              </a:rPr>
              <a:t>The poor law and order situation in the country is discouraging the investors to invest their capital, consequently the industries and firms are being closed.</a:t>
            </a:r>
          </a:p>
          <a:p>
            <a:pPr algn="just"/>
            <a:r>
              <a:rPr lang="en-US" b="0" dirty="0" smtClean="0">
                <a:latin typeface="Times New Roman" panose="02020603050405020304" pitchFamily="18" charset="0"/>
                <a:cs typeface="Times New Roman" panose="02020603050405020304" pitchFamily="18" charset="0"/>
              </a:rPr>
              <a:t>There is a feeling of insecurity due to which nobody is willing to take risk and invest their money.</a:t>
            </a: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036CC6A-50E4-4ACE-9B03-8DAD17DCD76C}" type="slidenum">
              <a:rPr lang="en-US">
                <a:solidFill>
                  <a:srgbClr val="FFFFFF"/>
                </a:solidFill>
              </a:rPr>
              <a:pPr/>
              <a:t>10</a:t>
            </a:fld>
            <a:endParaRPr lang="en-US">
              <a:solidFill>
                <a:srgbClr val="FFFFFF"/>
              </a:solidFill>
            </a:endParaRPr>
          </a:p>
        </p:txBody>
      </p:sp>
    </p:spTree>
    <p:extLst>
      <p:ext uri="{BB962C8B-B14F-4D97-AF65-F5344CB8AC3E}">
        <p14:creationId xmlns:p14="http://schemas.microsoft.com/office/powerpoint/2010/main" val="106027793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0"/>
            <a:ext cx="8229600" cy="6400800"/>
          </a:xfrm>
        </p:spPr>
        <p:txBody>
          <a:bodyPr>
            <a:normAutofit/>
          </a:bodyPr>
          <a:lstStyle/>
          <a:p>
            <a:pPr marL="514350" indent="-514350">
              <a:buFont typeface="+mj-lt"/>
              <a:buAutoNum type="arabicPeriod"/>
            </a:pPr>
            <a:endParaRPr lang="en-US" dirty="0" smtClean="0"/>
          </a:p>
          <a:p>
            <a:pPr algn="just"/>
            <a:r>
              <a:rPr lang="en-US" dirty="0" smtClean="0">
                <a:solidFill>
                  <a:schemeClr val="tx1"/>
                </a:solidFill>
              </a:rPr>
              <a:t>In Addition to the above discussed factors the following factors also plays an important role in increasing the unemployment graph in the country. </a:t>
            </a:r>
          </a:p>
          <a:p>
            <a:pPr marL="1200150" lvl="1" indent="-742950" algn="l">
              <a:buFont typeface="Arial" panose="020B0604020202020204" pitchFamily="34" charset="0"/>
              <a:buChar char="•"/>
            </a:pPr>
            <a:r>
              <a:rPr lang="en-US" dirty="0" smtClean="0">
                <a:solidFill>
                  <a:schemeClr val="tx1"/>
                </a:solidFill>
              </a:rPr>
              <a:t>Illiteracy</a:t>
            </a:r>
            <a:endParaRPr lang="en-US" dirty="0">
              <a:solidFill>
                <a:schemeClr val="tx1"/>
              </a:solidFill>
            </a:endParaRPr>
          </a:p>
          <a:p>
            <a:pPr marL="1200150" lvl="1" indent="-742950" algn="l">
              <a:buFont typeface="Arial" panose="020B0604020202020204" pitchFamily="34" charset="0"/>
              <a:buChar char="•"/>
            </a:pPr>
            <a:r>
              <a:rPr lang="en-US" dirty="0" smtClean="0">
                <a:solidFill>
                  <a:schemeClr val="tx1"/>
                </a:solidFill>
              </a:rPr>
              <a:t>Disliking </a:t>
            </a:r>
            <a:r>
              <a:rPr lang="en-US" dirty="0">
                <a:solidFill>
                  <a:schemeClr val="tx1"/>
                </a:solidFill>
              </a:rPr>
              <a:t>of Profession / Forced Profession</a:t>
            </a:r>
          </a:p>
          <a:p>
            <a:pPr marL="1200150" lvl="1" indent="-742950" algn="l">
              <a:buFont typeface="Arial" panose="020B0604020202020204" pitchFamily="34" charset="0"/>
              <a:buChar char="•"/>
            </a:pPr>
            <a:r>
              <a:rPr lang="en-US" dirty="0" smtClean="0">
                <a:solidFill>
                  <a:schemeClr val="tx1"/>
                </a:solidFill>
              </a:rPr>
              <a:t>Population Growth</a:t>
            </a:r>
          </a:p>
          <a:p>
            <a:pPr marL="1200150" lvl="1" indent="-742950" algn="l">
              <a:buFont typeface="Arial" panose="020B0604020202020204" pitchFamily="34" charset="0"/>
              <a:buChar char="•"/>
            </a:pPr>
            <a:r>
              <a:rPr lang="en-US" dirty="0" smtClean="0">
                <a:solidFill>
                  <a:schemeClr val="tx1"/>
                </a:solidFill>
              </a:rPr>
              <a:t>Improper utilization of Resources</a:t>
            </a:r>
          </a:p>
          <a:p>
            <a:pPr marL="1200150" lvl="1" indent="-742950" algn="l">
              <a:buFont typeface="Arial" panose="020B0604020202020204" pitchFamily="34" charset="0"/>
              <a:buChar char="•"/>
            </a:pPr>
            <a:r>
              <a:rPr lang="en-US" dirty="0" smtClean="0">
                <a:solidFill>
                  <a:schemeClr val="tx1"/>
                </a:solidFill>
              </a:rPr>
              <a:t>Smuggling</a:t>
            </a:r>
          </a:p>
          <a:p>
            <a:pPr marL="1200150" lvl="1" indent="-742950" algn="l">
              <a:buFont typeface="Arial" panose="020B0604020202020204" pitchFamily="34" charset="0"/>
              <a:buChar char="•"/>
            </a:pPr>
            <a:r>
              <a:rPr lang="en-US" dirty="0" smtClean="0">
                <a:solidFill>
                  <a:schemeClr val="tx1"/>
                </a:solidFill>
              </a:rPr>
              <a:t>Political Instability</a:t>
            </a:r>
          </a:p>
          <a:p>
            <a:pPr marL="1200150" lvl="1" indent="-742950" algn="l">
              <a:buFont typeface="Arial" panose="020B0604020202020204" pitchFamily="34" charset="0"/>
              <a:buChar char="•"/>
            </a:pPr>
            <a:r>
              <a:rPr lang="en-US" dirty="0" smtClean="0">
                <a:solidFill>
                  <a:schemeClr val="tx1"/>
                </a:solidFill>
              </a:rPr>
              <a:t>Natural </a:t>
            </a:r>
            <a:r>
              <a:rPr lang="en-US" dirty="0">
                <a:solidFill>
                  <a:schemeClr val="tx1"/>
                </a:solidFill>
              </a:rPr>
              <a:t>Causes – Sudden Changes/Accident </a:t>
            </a:r>
          </a:p>
          <a:p>
            <a:pPr algn="l"/>
            <a:endParaRPr lang="en-US" dirty="0" smtClean="0"/>
          </a:p>
          <a:p>
            <a:pPr algn="l"/>
            <a:endParaRPr lang="en-US" dirty="0"/>
          </a:p>
          <a:p>
            <a:pPr marL="1200150" lvl="1" indent="-742950" algn="l">
              <a:buFont typeface="Arial" panose="020B0604020202020204" pitchFamily="34" charset="0"/>
              <a:buChar char="•"/>
            </a:pPr>
            <a:endParaRPr lang="en-US" b="1" dirty="0" smtClean="0">
              <a:solidFill>
                <a:schemeClr val="tx1"/>
              </a:solidFill>
            </a:endParaRPr>
          </a:p>
          <a:p>
            <a:pPr marL="742950" indent="-742950" algn="l">
              <a:buFont typeface="+mj-lt"/>
              <a:buAutoNum type="arabicPeriod" startAt="5"/>
            </a:pPr>
            <a:endParaRPr lang="en-US" sz="3600" b="1" dirty="0">
              <a:solidFill>
                <a:schemeClr val="tx1"/>
              </a:solidFill>
            </a:endParaRPr>
          </a:p>
          <a:p>
            <a:pPr marL="742950" indent="-742950" algn="l">
              <a:buFont typeface="+mj-lt"/>
              <a:buAutoNum type="arabicPeriod" startAt="5"/>
            </a:pPr>
            <a:endParaRPr lang="en-US" sz="3600" b="1"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5400" b="1" dirty="0" smtClean="0"/>
          </a:p>
          <a:p>
            <a:pPr marL="0" indent="0" algn="ctr">
              <a:buNone/>
            </a:pPr>
            <a:endParaRPr lang="en-US" sz="5400" b="1"/>
          </a:p>
          <a:p>
            <a:pPr marL="0" indent="0" algn="ctr">
              <a:buNone/>
            </a:pPr>
            <a:r>
              <a:rPr lang="en-US" sz="5400" b="1" smtClean="0"/>
              <a:t>Thanks</a:t>
            </a:r>
            <a:endParaRPr lang="en-US" sz="5400" b="1" dirty="0"/>
          </a:p>
        </p:txBody>
      </p:sp>
    </p:spTree>
    <p:extLst>
      <p:ext uri="{BB962C8B-B14F-4D97-AF65-F5344CB8AC3E}">
        <p14:creationId xmlns:p14="http://schemas.microsoft.com/office/powerpoint/2010/main" val="407915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dirty="0" smtClean="0"/>
              <a:t>There are so many reasons and factors which have contributed in the raise of the unemployment rate in the country. Among these factors the main reasons are discussed below. </a:t>
            </a:r>
          </a:p>
        </p:txBody>
      </p:sp>
    </p:spTree>
    <p:extLst>
      <p:ext uri="{BB962C8B-B14F-4D97-AF65-F5344CB8AC3E}">
        <p14:creationId xmlns:p14="http://schemas.microsoft.com/office/powerpoint/2010/main" val="77534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fontAlgn="auto">
              <a:spcAft>
                <a:spcPts val="0"/>
              </a:spcAft>
              <a:defRPr/>
            </a:pPr>
            <a:r>
              <a:rPr lang="en-US" sz="3200" b="1" dirty="0"/>
              <a:t>LACK OF INVESTMENT</a:t>
            </a:r>
          </a:p>
        </p:txBody>
      </p:sp>
      <p:sp>
        <p:nvSpPr>
          <p:cNvPr id="8195" name="Rectangle 3"/>
          <p:cNvSpPr>
            <a:spLocks noGrp="1" noChangeArrowheads="1"/>
          </p:cNvSpPr>
          <p:nvPr>
            <p:ph idx="1"/>
          </p:nvPr>
        </p:nvSpPr>
        <p:spPr/>
        <p:txBody>
          <a:bodyPr>
            <a:normAutofit/>
          </a:bodyPr>
          <a:lstStyle/>
          <a:p>
            <a:pPr algn="just"/>
            <a:r>
              <a:rPr lang="en-US" b="0" dirty="0" smtClean="0">
                <a:latin typeface="Times New Roman" panose="02020603050405020304" pitchFamily="18" charset="0"/>
                <a:cs typeface="Times New Roman" panose="02020603050405020304" pitchFamily="18" charset="0"/>
              </a:rPr>
              <a:t>Another factor contributing to the problem of unemployment is the lack of investments. </a:t>
            </a:r>
          </a:p>
          <a:p>
            <a:pPr algn="just"/>
            <a:r>
              <a:rPr lang="en-US" dirty="0" smtClean="0">
                <a:latin typeface="Times New Roman" panose="02020603050405020304" pitchFamily="18" charset="0"/>
                <a:cs typeface="Times New Roman" panose="02020603050405020304" pitchFamily="18" charset="0"/>
              </a:rPr>
              <a:t>Lack of investments result in </a:t>
            </a:r>
            <a:r>
              <a:rPr lang="en-US" b="0" dirty="0" smtClean="0">
                <a:latin typeface="Times New Roman" panose="02020603050405020304" pitchFamily="18" charset="0"/>
                <a:cs typeface="Times New Roman" panose="02020603050405020304" pitchFamily="18" charset="0"/>
              </a:rPr>
              <a:t>the closing down of business firms and industries, increasing unemployment in the country.</a:t>
            </a: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8D12087E-C88F-4DF2-89F8-CC003C24F22E}" type="slidenum">
              <a:rPr lang="en-US">
                <a:solidFill>
                  <a:srgbClr val="FFFFFF"/>
                </a:solidFill>
              </a:rPr>
              <a:pPr/>
              <a:t>3</a:t>
            </a:fld>
            <a:endParaRPr lang="en-US">
              <a:solidFill>
                <a:srgbClr val="FFFFFF"/>
              </a:solidFill>
            </a:endParaRPr>
          </a:p>
        </p:txBody>
      </p:sp>
    </p:spTree>
    <p:extLst>
      <p:ext uri="{BB962C8B-B14F-4D97-AF65-F5344CB8AC3E}">
        <p14:creationId xmlns:p14="http://schemas.microsoft.com/office/powerpoint/2010/main" val="364779552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pPr fontAlgn="auto">
              <a:spcAft>
                <a:spcPts val="0"/>
              </a:spcAft>
              <a:defRPr/>
            </a:pPr>
            <a:r>
              <a:rPr lang="en-US" sz="3200" b="1" dirty="0"/>
              <a:t>Bad Educational System /Gap between Theoretical and practical work </a:t>
            </a:r>
            <a:endParaRPr lang="en-US" sz="3200" dirty="0"/>
          </a:p>
        </p:txBody>
      </p:sp>
      <p:sp>
        <p:nvSpPr>
          <p:cNvPr id="7171" name="Rectangle 3"/>
          <p:cNvSpPr>
            <a:spLocks noGrp="1" noChangeArrowheads="1"/>
          </p:cNvSpPr>
          <p:nvPr>
            <p:ph idx="1"/>
          </p:nvPr>
        </p:nvSpPr>
        <p:spPr/>
        <p:txBody>
          <a:bodyPr/>
          <a:lstStyle/>
          <a:p>
            <a:pPr algn="just"/>
            <a:r>
              <a:rPr lang="en-US" b="0" dirty="0" smtClean="0">
                <a:latin typeface="Times New Roman" panose="02020603050405020304" pitchFamily="18" charset="0"/>
                <a:cs typeface="Times New Roman" panose="02020603050405020304" pitchFamily="18" charset="0"/>
              </a:rPr>
              <a:t>	One of the major cause of unemployment is the our poor educational system which does not provide enough practical work for the students due to which they do not have any experience in their concerned field. </a:t>
            </a:r>
          </a:p>
          <a:p>
            <a:pPr algn="just"/>
            <a:r>
              <a:rPr lang="en-US" b="0" dirty="0" smtClean="0">
                <a:latin typeface="Times New Roman" panose="02020603050405020304" pitchFamily="18" charset="0"/>
                <a:cs typeface="Times New Roman" panose="02020603050405020304" pitchFamily="18" charset="0"/>
              </a:rPr>
              <a:t>As a result they can not qualify for a suitable job.</a:t>
            </a:r>
            <a:endParaRPr lang="en-US" sz="2800" b="0" dirty="0" smtClean="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845EFE8-181C-4E2D-9519-2F267A578A60}" type="slidenum">
              <a:rPr lang="en-US">
                <a:solidFill>
                  <a:srgbClr val="FFFFFF"/>
                </a:solidFill>
              </a:rPr>
              <a:pPr/>
              <a:t>4</a:t>
            </a:fld>
            <a:endParaRPr lang="en-US">
              <a:solidFill>
                <a:srgbClr val="FFFFFF"/>
              </a:solidFill>
            </a:endParaRPr>
          </a:p>
        </p:txBody>
      </p:sp>
    </p:spTree>
    <p:extLst>
      <p:ext uri="{BB962C8B-B14F-4D97-AF65-F5344CB8AC3E}">
        <p14:creationId xmlns:p14="http://schemas.microsoft.com/office/powerpoint/2010/main" val="80441216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fontAlgn="auto">
              <a:spcAft>
                <a:spcPts val="0"/>
              </a:spcAft>
              <a:defRPr/>
            </a:pPr>
            <a:r>
              <a:rPr lang="en-US" sz="3200" b="1" dirty="0"/>
              <a:t>LACK OF TRAINING CENTERS</a:t>
            </a:r>
          </a:p>
        </p:txBody>
      </p:sp>
      <p:sp>
        <p:nvSpPr>
          <p:cNvPr id="15363" name="Rectangle 3"/>
          <p:cNvSpPr>
            <a:spLocks noGrp="1" noChangeArrowheads="1"/>
          </p:cNvSpPr>
          <p:nvPr>
            <p:ph idx="1"/>
          </p:nvPr>
        </p:nvSpPr>
        <p:spPr/>
        <p:txBody>
          <a:bodyPr/>
          <a:lstStyle/>
          <a:p>
            <a:pPr algn="just"/>
            <a:endParaRPr lang="en-US" sz="2800" b="0" dirty="0" smtClean="0">
              <a:latin typeface="Times New Roman" panose="02020603050405020304" pitchFamily="18" charset="0"/>
              <a:cs typeface="Times New Roman" panose="02020603050405020304" pitchFamily="18" charset="0"/>
            </a:endParaRPr>
          </a:p>
          <a:p>
            <a:pPr algn="just"/>
            <a:r>
              <a:rPr lang="en-US" sz="2800" b="0" dirty="0" smtClean="0">
                <a:latin typeface="Times New Roman" panose="02020603050405020304" pitchFamily="18" charset="0"/>
                <a:cs typeface="Times New Roman" panose="02020603050405020304" pitchFamily="18" charset="0"/>
              </a:rPr>
              <a:t>Another reason for unemployment is the lack of training and vocational centers.</a:t>
            </a:r>
          </a:p>
          <a:p>
            <a:pPr algn="just"/>
            <a:r>
              <a:rPr lang="en-US" sz="2800" b="0" dirty="0" smtClean="0">
                <a:latin typeface="Times New Roman" panose="02020603050405020304" pitchFamily="18" charset="0"/>
                <a:cs typeface="Times New Roman" panose="02020603050405020304" pitchFamily="18" charset="0"/>
              </a:rPr>
              <a:t>These are meant to provide training and skills to those who can not get education but by learning technical skills can apply for a job to secure their future.</a:t>
            </a:r>
          </a:p>
          <a:p>
            <a:pPr algn="just"/>
            <a:endParaRPr lang="en-US" sz="2800" b="0" dirty="0" smtClean="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EF66A33D-2B78-4FB4-AA07-C25555721BF7}" type="slidenum">
              <a:rPr lang="en-US">
                <a:solidFill>
                  <a:srgbClr val="FFFFFF"/>
                </a:solidFill>
              </a:rPr>
              <a:pPr/>
              <a:t>5</a:t>
            </a:fld>
            <a:endParaRPr lang="en-US">
              <a:solidFill>
                <a:srgbClr val="FFFFFF"/>
              </a:solidFill>
            </a:endParaRPr>
          </a:p>
        </p:txBody>
      </p:sp>
    </p:spTree>
    <p:extLst>
      <p:ext uri="{BB962C8B-B14F-4D97-AF65-F5344CB8AC3E}">
        <p14:creationId xmlns:p14="http://schemas.microsoft.com/office/powerpoint/2010/main" val="44763277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fontAlgn="auto">
              <a:spcAft>
                <a:spcPts val="0"/>
              </a:spcAft>
              <a:defRPr/>
            </a:pPr>
            <a:r>
              <a:rPr lang="en-US" sz="3200" b="1" dirty="0"/>
              <a:t>LACK OF INDUSTRIES/ SICK INDUSTRIES</a:t>
            </a:r>
          </a:p>
        </p:txBody>
      </p:sp>
      <p:sp>
        <p:nvSpPr>
          <p:cNvPr id="5123" name="Rectangle 3"/>
          <p:cNvSpPr>
            <a:spLocks noGrp="1" noChangeArrowheads="1"/>
          </p:cNvSpPr>
          <p:nvPr>
            <p:ph idx="1"/>
          </p:nvPr>
        </p:nvSpPr>
        <p:spPr/>
        <p:txBody>
          <a:bodyPr rtlCol="0">
            <a:normAutofit/>
          </a:bodyPr>
          <a:lstStyle/>
          <a:p>
            <a:pPr algn="just" fontAlgn="auto">
              <a:spcAft>
                <a:spcPts val="0"/>
              </a:spcAft>
              <a:defRPr/>
            </a:pPr>
            <a:r>
              <a:rPr lang="en-US" sz="2800" b="0" dirty="0">
                <a:latin typeface="Times New Roman" panose="02020603050405020304" pitchFamily="18" charset="0"/>
                <a:cs typeface="Times New Roman" panose="02020603050405020304" pitchFamily="18" charset="0"/>
              </a:rPr>
              <a:t>Lack of industries is a major factor that is contributing in the reduction of employment opportunities especially for the laborers. </a:t>
            </a:r>
          </a:p>
          <a:p>
            <a:pPr algn="just" fontAlgn="auto">
              <a:spcAft>
                <a:spcPts val="0"/>
              </a:spcAft>
              <a:defRPr/>
            </a:pPr>
            <a:r>
              <a:rPr lang="en-US" sz="2800" b="0" dirty="0">
                <a:latin typeface="Times New Roman" panose="02020603050405020304" pitchFamily="18" charset="0"/>
                <a:cs typeface="Times New Roman" panose="02020603050405020304" pitchFamily="18" charset="0"/>
              </a:rPr>
              <a:t>Similarly </a:t>
            </a:r>
            <a:r>
              <a:rPr lang="en-US" sz="2800" b="0" dirty="0" smtClean="0">
                <a:latin typeface="Times New Roman" panose="02020603050405020304" pitchFamily="18" charset="0"/>
                <a:cs typeface="Times New Roman" panose="02020603050405020304" pitchFamily="18" charset="0"/>
              </a:rPr>
              <a:t>inactive / sick </a:t>
            </a:r>
            <a:r>
              <a:rPr lang="en-US" sz="2800" b="0" dirty="0">
                <a:latin typeface="Times New Roman" panose="02020603050405020304" pitchFamily="18" charset="0"/>
                <a:cs typeface="Times New Roman" panose="02020603050405020304" pitchFamily="18" charset="0"/>
              </a:rPr>
              <a:t>industries (that are existing but not in a state of producing goods) are also a cause of unemployment in the country. </a:t>
            </a:r>
            <a:endParaRPr lang="en-US" sz="2800" b="0" dirty="0" smtClean="0">
              <a:latin typeface="Times New Roman" panose="02020603050405020304" pitchFamily="18" charset="0"/>
              <a:cs typeface="Times New Roman" panose="02020603050405020304" pitchFamily="18" charset="0"/>
            </a:endParaRPr>
          </a:p>
          <a:p>
            <a:pPr algn="just" fontAlgn="auto">
              <a:spcAft>
                <a:spcPts val="0"/>
              </a:spcAft>
              <a:defRPr/>
            </a:pPr>
            <a:r>
              <a:rPr lang="en-US" sz="2800" b="0" dirty="0" smtClean="0">
                <a:latin typeface="Times New Roman" panose="02020603050405020304" pitchFamily="18" charset="0"/>
                <a:cs typeface="Times New Roman" panose="02020603050405020304" pitchFamily="18" charset="0"/>
              </a:rPr>
              <a:t>The </a:t>
            </a:r>
            <a:r>
              <a:rPr lang="en-US" sz="2800" b="0" dirty="0">
                <a:latin typeface="Times New Roman" panose="02020603050405020304" pitchFamily="18" charset="0"/>
                <a:cs typeface="Times New Roman" panose="02020603050405020304" pitchFamily="18" charset="0"/>
              </a:rPr>
              <a:t>employed workers are losing their jobs because of the inactive state of such industries.</a:t>
            </a: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C6381984-D64B-4B75-B39B-9D0FD63B3FEC}" type="slidenum">
              <a:rPr lang="en-US">
                <a:solidFill>
                  <a:srgbClr val="FFFFFF"/>
                </a:solidFill>
              </a:rPr>
              <a:pPr/>
              <a:t>6</a:t>
            </a:fld>
            <a:endParaRPr lang="en-US">
              <a:solidFill>
                <a:srgbClr val="FFFFFF"/>
              </a:solidFill>
            </a:endParaRPr>
          </a:p>
        </p:txBody>
      </p:sp>
    </p:spTree>
    <p:extLst>
      <p:ext uri="{BB962C8B-B14F-4D97-AF65-F5344CB8AC3E}">
        <p14:creationId xmlns:p14="http://schemas.microsoft.com/office/powerpoint/2010/main" val="159453339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fontAlgn="auto">
              <a:spcAft>
                <a:spcPts val="0"/>
              </a:spcAft>
              <a:defRPr/>
            </a:pPr>
            <a:r>
              <a:rPr lang="en-US" sz="3200" b="1" dirty="0"/>
              <a:t>PROBLEMS IN AGRICULTURE SECTOR</a:t>
            </a:r>
          </a:p>
        </p:txBody>
      </p:sp>
      <p:sp>
        <p:nvSpPr>
          <p:cNvPr id="6147" name="Rectangle 3"/>
          <p:cNvSpPr>
            <a:spLocks noGrp="1" noChangeArrowheads="1"/>
          </p:cNvSpPr>
          <p:nvPr>
            <p:ph idx="1"/>
          </p:nvPr>
        </p:nvSpPr>
        <p:spPr/>
        <p:txBody>
          <a:bodyPr rtlCol="0">
            <a:normAutofit/>
          </a:bodyPr>
          <a:lstStyle/>
          <a:p>
            <a:pPr algn="just" fontAlgn="auto">
              <a:lnSpc>
                <a:spcPct val="90000"/>
              </a:lnSpc>
              <a:spcAft>
                <a:spcPts val="0"/>
              </a:spcAft>
              <a:defRPr/>
            </a:pPr>
            <a:r>
              <a:rPr lang="en-US" sz="2800" b="0" dirty="0">
                <a:latin typeface="Times New Roman" panose="02020603050405020304" pitchFamily="18" charset="0"/>
                <a:cs typeface="Times New Roman" panose="02020603050405020304" pitchFamily="18" charset="0"/>
              </a:rPr>
              <a:t>As Pakistan is an agricultural economy and 70% of our labor force is engaged in agriculture, the problems in agriculture sector is also a reason for unemployment.</a:t>
            </a:r>
          </a:p>
          <a:p>
            <a:pPr algn="just" fontAlgn="auto">
              <a:lnSpc>
                <a:spcPct val="90000"/>
              </a:lnSpc>
              <a:spcAft>
                <a:spcPts val="0"/>
              </a:spcAft>
              <a:defRPr/>
            </a:pPr>
            <a:r>
              <a:rPr lang="en-US" sz="2800" b="0" dirty="0">
                <a:latin typeface="Times New Roman" panose="02020603050405020304" pitchFamily="18" charset="0"/>
                <a:cs typeface="Times New Roman" panose="02020603050405020304" pitchFamily="18" charset="0"/>
              </a:rPr>
              <a:t>Now a days generally tube wells are used for irrigation purpose, and due to non availability of electricity and fuel, the tube wells can not be operated properly.</a:t>
            </a:r>
          </a:p>
          <a:p>
            <a:pPr algn="just" fontAlgn="auto">
              <a:lnSpc>
                <a:spcPct val="90000"/>
              </a:lnSpc>
              <a:spcAft>
                <a:spcPts val="0"/>
              </a:spcAft>
              <a:defRPr/>
            </a:pPr>
            <a:r>
              <a:rPr lang="en-US" sz="2800" b="0" dirty="0">
                <a:latin typeface="Times New Roman" panose="02020603050405020304" pitchFamily="18" charset="0"/>
                <a:cs typeface="Times New Roman" panose="02020603050405020304" pitchFamily="18" charset="0"/>
              </a:rPr>
              <a:t>Similarly modern </a:t>
            </a:r>
            <a:r>
              <a:rPr lang="en-US" sz="2800" b="0" dirty="0" smtClean="0">
                <a:latin typeface="Times New Roman" panose="02020603050405020304" pitchFamily="18" charset="0"/>
                <a:cs typeface="Times New Roman" panose="02020603050405020304" pitchFamily="18" charset="0"/>
              </a:rPr>
              <a:t>equipment's / </a:t>
            </a:r>
            <a:r>
              <a:rPr lang="en-US" sz="2800" b="0" dirty="0">
                <a:latin typeface="Times New Roman" panose="02020603050405020304" pitchFamily="18" charset="0"/>
                <a:cs typeface="Times New Roman" panose="02020603050405020304" pitchFamily="18" charset="0"/>
              </a:rPr>
              <a:t>machinery is not easily available.</a:t>
            </a: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437CFC6-B166-40E9-BCAC-4EF7461414DD}" type="slidenum">
              <a:rPr lang="en-US">
                <a:solidFill>
                  <a:srgbClr val="FFFFFF"/>
                </a:solidFill>
              </a:rPr>
              <a:pPr/>
              <a:t>7</a:t>
            </a:fld>
            <a:endParaRPr lang="en-US">
              <a:solidFill>
                <a:srgbClr val="FFFFFF"/>
              </a:solidFill>
            </a:endParaRPr>
          </a:p>
        </p:txBody>
      </p:sp>
    </p:spTree>
    <p:extLst>
      <p:ext uri="{BB962C8B-B14F-4D97-AF65-F5344CB8AC3E}">
        <p14:creationId xmlns:p14="http://schemas.microsoft.com/office/powerpoint/2010/main" val="78520011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fontAlgn="auto">
              <a:spcAft>
                <a:spcPts val="0"/>
              </a:spcAft>
              <a:defRPr/>
            </a:pPr>
            <a:r>
              <a:rPr lang="en-US" sz="3200" b="1" dirty="0"/>
              <a:t>MIGRATION</a:t>
            </a:r>
          </a:p>
        </p:txBody>
      </p:sp>
      <p:sp>
        <p:nvSpPr>
          <p:cNvPr id="9219" name="Rectangle 3"/>
          <p:cNvSpPr>
            <a:spLocks noGrp="1" noChangeArrowheads="1"/>
          </p:cNvSpPr>
          <p:nvPr>
            <p:ph idx="1"/>
          </p:nvPr>
        </p:nvSpPr>
        <p:spPr/>
        <p:txBody>
          <a:bodyPr rtlCol="0">
            <a:normAutofit/>
          </a:bodyPr>
          <a:lstStyle/>
          <a:p>
            <a:pPr algn="just" fontAlgn="auto">
              <a:spcAft>
                <a:spcPts val="0"/>
              </a:spcAft>
              <a:defRPr/>
            </a:pPr>
            <a:r>
              <a:rPr lang="en-US" b="0" dirty="0">
                <a:latin typeface="Times New Roman" panose="02020603050405020304" pitchFamily="18" charset="0"/>
                <a:cs typeface="Times New Roman" panose="02020603050405020304" pitchFamily="18" charset="0"/>
              </a:rPr>
              <a:t>Migration is another cause of unemployment. </a:t>
            </a:r>
            <a:endParaRPr lang="en-US" b="0" dirty="0" smtClean="0">
              <a:latin typeface="Times New Roman" panose="02020603050405020304" pitchFamily="18" charset="0"/>
              <a:cs typeface="Times New Roman" panose="02020603050405020304" pitchFamily="18" charset="0"/>
            </a:endParaRPr>
          </a:p>
          <a:p>
            <a:pPr algn="just" fontAlgn="auto">
              <a:spcAft>
                <a:spcPts val="0"/>
              </a:spcAft>
              <a:defRPr/>
            </a:pPr>
            <a:r>
              <a:rPr lang="en-US" dirty="0">
                <a:latin typeface="Times New Roman" panose="02020603050405020304" pitchFamily="18" charset="0"/>
                <a:cs typeface="Times New Roman" panose="02020603050405020304" pitchFamily="18" charset="0"/>
              </a:rPr>
              <a:t>As the number of candidates is more than the available opportunities, which makes it difficult for the employers to accommodate such a big number of employees.</a:t>
            </a:r>
            <a:endParaRPr lang="en-US" dirty="0" smtClean="0">
              <a:latin typeface="Times New Roman" panose="02020603050405020304" pitchFamily="18" charset="0"/>
              <a:cs typeface="Times New Roman" panose="02020603050405020304" pitchFamily="18" charset="0"/>
            </a:endParaRPr>
          </a:p>
          <a:p>
            <a:pPr algn="just" fontAlgn="auto">
              <a:spcAft>
                <a:spcPts val="0"/>
              </a:spcAft>
              <a:defRPr/>
            </a:pPr>
            <a:r>
              <a:rPr lang="en-US" dirty="0" smtClean="0">
                <a:latin typeface="Times New Roman" panose="02020603050405020304" pitchFamily="18" charset="0"/>
                <a:cs typeface="Times New Roman" panose="02020603050405020304" pitchFamily="18" charset="0"/>
              </a:rPr>
              <a:t>For example in Pakistan, </a:t>
            </a:r>
            <a:r>
              <a:rPr lang="en-US" b="0" dirty="0" smtClean="0">
                <a:latin typeface="Times New Roman" panose="02020603050405020304" pitchFamily="18" charset="0"/>
                <a:cs typeface="Times New Roman" panose="02020603050405020304" pitchFamily="18" charset="0"/>
              </a:rPr>
              <a:t>Due </a:t>
            </a:r>
            <a:r>
              <a:rPr lang="en-US" b="0" dirty="0">
                <a:latin typeface="Times New Roman" panose="02020603050405020304" pitchFamily="18" charset="0"/>
                <a:cs typeface="Times New Roman" panose="02020603050405020304" pitchFamily="18" charset="0"/>
              </a:rPr>
              <a:t>to the influx of Afghan refugees, the local people are not getting proper opportunities to get jobs</a:t>
            </a:r>
            <a:r>
              <a:rPr lang="en-US" b="0" dirty="0" smtClean="0">
                <a:latin typeface="Times New Roman" panose="02020603050405020304" pitchFamily="18" charset="0"/>
                <a:cs typeface="Times New Roman" panose="02020603050405020304" pitchFamily="18" charset="0"/>
              </a:rPr>
              <a:t>.</a:t>
            </a:r>
            <a:endParaRPr lang="en-US" b="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ECD587B-99AA-44F7-860E-2C4409E3B879}" type="slidenum">
              <a:rPr lang="en-US">
                <a:solidFill>
                  <a:srgbClr val="FFFFFF"/>
                </a:solidFill>
              </a:rPr>
              <a:pPr/>
              <a:t>8</a:t>
            </a:fld>
            <a:endParaRPr lang="en-US">
              <a:solidFill>
                <a:srgbClr val="FFFFFF"/>
              </a:solidFill>
            </a:endParaRPr>
          </a:p>
        </p:txBody>
      </p:sp>
    </p:spTree>
    <p:extLst>
      <p:ext uri="{BB962C8B-B14F-4D97-AF65-F5344CB8AC3E}">
        <p14:creationId xmlns:p14="http://schemas.microsoft.com/office/powerpoint/2010/main" val="118568176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lvl="0">
              <a:defRPr/>
            </a:pPr>
            <a:r>
              <a:rPr lang="en-US" sz="3200" b="1" dirty="0"/>
              <a:t>DESIRE FOR STANDARD JOB </a:t>
            </a:r>
            <a:r>
              <a:rPr lang="en-US" sz="3200" b="1" dirty="0" smtClean="0"/>
              <a:t>(</a:t>
            </a:r>
            <a:r>
              <a:rPr lang="en-US" sz="3200" b="1" dirty="0"/>
              <a:t>Higher </a:t>
            </a:r>
            <a:r>
              <a:rPr lang="en-US" sz="3200" b="1" dirty="0" smtClean="0"/>
              <a:t>Expectation) </a:t>
            </a:r>
            <a:br>
              <a:rPr lang="en-US" sz="3200" b="1" dirty="0" smtClean="0"/>
            </a:br>
            <a:r>
              <a:rPr lang="en-US" sz="3200" b="1" dirty="0" smtClean="0"/>
              <a:t>OR </a:t>
            </a:r>
            <a:r>
              <a:rPr lang="en-US" sz="3200" b="1" dirty="0"/>
              <a:t>GOVERNMENT </a:t>
            </a:r>
            <a:r>
              <a:rPr lang="en-US" sz="3200" b="1" dirty="0" smtClean="0"/>
              <a:t>JOB</a:t>
            </a:r>
            <a:endParaRPr lang="en-US" sz="3200" b="1" dirty="0"/>
          </a:p>
        </p:txBody>
      </p:sp>
      <p:sp>
        <p:nvSpPr>
          <p:cNvPr id="10243" name="Rectangle 3"/>
          <p:cNvSpPr>
            <a:spLocks noGrp="1" noChangeArrowheads="1"/>
          </p:cNvSpPr>
          <p:nvPr>
            <p:ph idx="1"/>
          </p:nvPr>
        </p:nvSpPr>
        <p:spPr/>
        <p:txBody>
          <a:bodyPr rtlCol="0">
            <a:normAutofit/>
          </a:bodyPr>
          <a:lstStyle/>
          <a:p>
            <a:pPr algn="just" fontAlgn="auto">
              <a:spcAft>
                <a:spcPts val="0"/>
              </a:spcAft>
              <a:defRPr/>
            </a:pPr>
            <a:endParaRPr lang="en-US" b="0" dirty="0">
              <a:latin typeface="Times New Roman" panose="02020603050405020304" pitchFamily="18" charset="0"/>
              <a:cs typeface="Times New Roman" panose="02020603050405020304" pitchFamily="18" charset="0"/>
            </a:endParaRPr>
          </a:p>
          <a:p>
            <a:pPr algn="just" fontAlgn="auto">
              <a:spcAft>
                <a:spcPts val="0"/>
              </a:spcAft>
              <a:defRPr/>
            </a:pPr>
            <a:r>
              <a:rPr lang="en-US" b="0" dirty="0">
                <a:latin typeface="Times New Roman" panose="02020603050405020304" pitchFamily="18" charset="0"/>
                <a:cs typeface="Times New Roman" panose="02020603050405020304" pitchFamily="18" charset="0"/>
              </a:rPr>
              <a:t>Due to the desire for a standard job i.e. having much higher expectations than what one deserves, some people do not even apply for other jobs.</a:t>
            </a:r>
          </a:p>
          <a:p>
            <a:pPr algn="just" fontAlgn="auto">
              <a:spcAft>
                <a:spcPts val="0"/>
              </a:spcAft>
              <a:defRPr/>
            </a:pPr>
            <a:r>
              <a:rPr lang="en-US" b="0" dirty="0">
                <a:latin typeface="Times New Roman" panose="02020603050405020304" pitchFamily="18" charset="0"/>
                <a:cs typeface="Times New Roman" panose="02020603050405020304" pitchFamily="18" charset="0"/>
              </a:rPr>
              <a:t>Similarly, some people do not apply for private jobs because they long for government jobs due to which they remain unemployed. </a:t>
            </a:r>
          </a:p>
        </p:txBody>
      </p:sp>
      <p:sp>
        <p:nvSpPr>
          <p:cNvPr id="6" name="Slide Number Placeholder 5"/>
          <p:cNvSpPr>
            <a:spLocks noGrp="1"/>
          </p:cNvSpPr>
          <p:nvPr>
            <p:ph type="sldNum" sz="quarter" idx="12"/>
          </p:nvPr>
        </p:nvSpPr>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41699A5-842E-4F93-9018-9C8794310400}" type="slidenum">
              <a:rPr lang="en-US">
                <a:solidFill>
                  <a:srgbClr val="FFFFFF"/>
                </a:solidFill>
              </a:rPr>
              <a:pPr/>
              <a:t>9</a:t>
            </a:fld>
            <a:endParaRPr lang="en-US">
              <a:solidFill>
                <a:srgbClr val="FFFFFF"/>
              </a:solidFill>
            </a:endParaRPr>
          </a:p>
        </p:txBody>
      </p:sp>
    </p:spTree>
    <p:extLst>
      <p:ext uri="{BB962C8B-B14F-4D97-AF65-F5344CB8AC3E}">
        <p14:creationId xmlns:p14="http://schemas.microsoft.com/office/powerpoint/2010/main" val="40054885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TotalTime>
  <Words>512</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Tahoma</vt:lpstr>
      <vt:lpstr>Times New Roman</vt:lpstr>
      <vt:lpstr>Office Theme</vt:lpstr>
      <vt:lpstr>Lec: 28 - SFSS - SP – 05c</vt:lpstr>
      <vt:lpstr>PowerPoint Presentation</vt:lpstr>
      <vt:lpstr>LACK OF INVESTMENT</vt:lpstr>
      <vt:lpstr>Bad Educational System /Gap between Theoretical and practical work </vt:lpstr>
      <vt:lpstr>LACK OF TRAINING CENTERS</vt:lpstr>
      <vt:lpstr>LACK OF INDUSTRIES/ SICK INDUSTRIES</vt:lpstr>
      <vt:lpstr>PROBLEMS IN AGRICULTURE SECTOR</vt:lpstr>
      <vt:lpstr>MIGRATION</vt:lpstr>
      <vt:lpstr>DESIRE FOR STANDARD JOB (Higher Expectation)  OR GOVERNMENT JOB</vt:lpstr>
      <vt:lpstr>POOR LAW AND ORDER SITUATION / INSECURITY</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Faiq Shah</cp:lastModifiedBy>
  <cp:revision>275</cp:revision>
  <dcterms:created xsi:type="dcterms:W3CDTF">2006-08-16T00:00:00Z</dcterms:created>
  <dcterms:modified xsi:type="dcterms:W3CDTF">2020-04-12T09:44:58Z</dcterms:modified>
</cp:coreProperties>
</file>